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59" r:id="rId4"/>
    <p:sldId id="261" r:id="rId5"/>
    <p:sldId id="265" r:id="rId6"/>
    <p:sldId id="266" r:id="rId7"/>
    <p:sldId id="260" r:id="rId8"/>
    <p:sldId id="269" r:id="rId9"/>
    <p:sldId id="270" r:id="rId10"/>
    <p:sldId id="271" r:id="rId11"/>
    <p:sldId id="263" r:id="rId12"/>
    <p:sldId id="264" r:id="rId13"/>
    <p:sldId id="267" r:id="rId14"/>
    <p:sldId id="268" r:id="rId15"/>
    <p:sldId id="262" r:id="rId16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0000FF"/>
    <a:srgbClr val="FF0000"/>
    <a:srgbClr val="99CCFF"/>
    <a:srgbClr val="66CCFF"/>
    <a:srgbClr val="CC00FF"/>
    <a:srgbClr val="CC66FF"/>
    <a:srgbClr val="CC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52" autoAdjust="0"/>
  </p:normalViewPr>
  <p:slideViewPr>
    <p:cSldViewPr>
      <p:cViewPr varScale="1">
        <p:scale>
          <a:sx n="75" d="100"/>
          <a:sy n="75" d="100"/>
        </p:scale>
        <p:origin x="102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73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73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2839E91-E258-4964-BBDD-D2F9A9441A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3248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2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2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2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2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</a:defRPr>
            </a:lvl1pPr>
          </a:lstStyle>
          <a:p>
            <a:fld id="{6F5BEFB2-003C-4128-B31A-F7F9D74AA2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36230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BEFB2-003C-4128-B31A-F7F9D74AA220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03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62F424-6378-4318-B2DE-19E1D9B75B10}" type="datetime1">
              <a:rPr lang="zh-CN" altLang="en-US" smtClean="0"/>
              <a:t>2019/3/25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B339E9-6CEF-4BE0-87A6-EA83383D2E0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D6BCEF-DA8B-415C-8B36-1E771F0068C4}" type="datetime1">
              <a:rPr lang="zh-CN" altLang="en-US" smtClean="0"/>
              <a:t>2019/3/25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DCC645-F10D-400F-BA24-AC9AFF72E54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1588"/>
            <a:ext cx="2058988" cy="6124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88"/>
            <a:ext cx="6029325" cy="6124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F014EE-AC8F-4832-9E4F-5DBAEBC4AE25}" type="datetime1">
              <a:rPr lang="zh-CN" altLang="en-US" smtClean="0"/>
              <a:t>2019/3/25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A03A5-FCAE-4CC3-BBD3-DCA2284DEB7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EBF6F-D4C7-4086-B5F1-E3E8E6BFF36F}" type="datetime1">
              <a:rPr lang="zh-CN" altLang="en-US" smtClean="0"/>
              <a:t>2019/3/25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F61781-A3D2-4C2B-A07D-AB94754D166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0506FC-651E-4F00-8F6E-DAEED331B948}" type="datetime1">
              <a:rPr lang="zh-CN" altLang="en-US" smtClean="0"/>
              <a:t>2019/3/25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13A8AB-8F25-491E-A250-7F1CB7956BF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8050"/>
            <a:ext cx="4038600" cy="5218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038600" cy="5218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1576F1-B651-4626-910E-FAD55A289391}" type="datetime1">
              <a:rPr lang="zh-CN" altLang="en-US" smtClean="0"/>
              <a:t>2019/3/25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DDB6BE-670F-4A69-82E1-3F1ABB64FE0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6967AF-A850-46DF-A64F-F5390D32EAD8}" type="datetime1">
              <a:rPr lang="zh-CN" altLang="en-US" smtClean="0"/>
              <a:t>2019/3/25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3283D6-B9B5-45E2-9343-9D562DB0896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8CEDF-83EE-4699-807D-5899CD8499FD}" type="datetime1">
              <a:rPr lang="zh-CN" altLang="en-US" smtClean="0"/>
              <a:t>2019/3/25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7EADCF-0898-477E-924C-10C9E76169D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D3D125-3BE6-47ED-ABDA-A6C943C468F8}" type="datetime1">
              <a:rPr lang="zh-CN" altLang="en-US" smtClean="0"/>
              <a:t>2019/3/25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9B8C7F-9A39-4496-9880-33B1A400FB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8DD699-5CF6-432F-80BE-03DDFB6900D4}" type="datetime1">
              <a:rPr lang="zh-CN" altLang="en-US" smtClean="0"/>
              <a:t>2019/3/25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996306-9D85-4A85-8835-1F1BDFBEB51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8BDBCA-4EA7-4595-84E6-A1BE05B18B60}" type="datetime1">
              <a:rPr lang="zh-CN" altLang="en-US" smtClean="0"/>
              <a:t>2019/3/25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9543AE-06E8-49A3-A6EF-5B8F2ECDB5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588"/>
            <a:ext cx="8229600" cy="8350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08050"/>
            <a:ext cx="82296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90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625" y="6337300"/>
            <a:ext cx="24368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C5D09527-4B4D-451D-B0CF-3926A1F475CD}" type="datetime1">
              <a:rPr lang="zh-CN" altLang="en-US" smtClean="0"/>
              <a:t>2019/3/25</a:t>
            </a:fld>
            <a:endParaRPr lang="en-US" altLang="zh-CN" dirty="0"/>
          </a:p>
        </p:txBody>
      </p:sp>
      <p:sp>
        <p:nvSpPr>
          <p:cNvPr id="290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55875" y="6337300"/>
            <a:ext cx="5040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课程研讨</a:t>
            </a:r>
            <a:endParaRPr lang="en-US" altLang="zh-CN"/>
          </a:p>
        </p:txBody>
      </p:sp>
      <p:sp>
        <p:nvSpPr>
          <p:cNvPr id="290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96188" y="6337300"/>
            <a:ext cx="15128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2EEF7B1-49C4-47CB-8112-B0801969316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90823" name="Line 7"/>
          <p:cNvSpPr>
            <a:spLocks noChangeShapeType="1"/>
          </p:cNvSpPr>
          <p:nvPr/>
        </p:nvSpPr>
        <p:spPr bwMode="auto">
          <a:xfrm>
            <a:off x="0" y="6237288"/>
            <a:ext cx="9144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流体力学课程研讨题目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37E3C-9DB4-4DA1-9AC0-A704323D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8"/>
            <a:ext cx="9144000" cy="835025"/>
          </a:xfrm>
        </p:spPr>
        <p:txBody>
          <a:bodyPr/>
          <a:lstStyle/>
          <a:p>
            <a:r>
              <a:rPr lang="en-US" altLang="zh-CN" sz="2800" dirty="0"/>
              <a:t>Fluid Mechanics of Heart Valves and Their Replacements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0D519F-5CDB-44FB-B4BF-83E313CB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49" y="1052736"/>
            <a:ext cx="5622301" cy="50440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A265A7C-D282-4CBA-9295-9FFB20DE4A71}"/>
              </a:ext>
            </a:extLst>
          </p:cNvPr>
          <p:cNvSpPr/>
          <p:nvPr/>
        </p:nvSpPr>
        <p:spPr>
          <a:xfrm>
            <a:off x="2411760" y="631290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Annu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. Rev. Fluid Mech. 2016. 48:259–83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69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5A2ED-3374-40C3-99EF-A216EE3C8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588"/>
            <a:ext cx="8856984" cy="835025"/>
          </a:xfrm>
        </p:spPr>
        <p:txBody>
          <a:bodyPr/>
          <a:lstStyle/>
          <a:p>
            <a:r>
              <a:rPr lang="en-US" altLang="zh-CN" sz="3200" dirty="0"/>
              <a:t>Cerebrospinal Fluid Mechanics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F69094-86CC-48A7-9C8F-DAC7B627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08720"/>
            <a:ext cx="6084418" cy="50405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C7C1C3-8095-4EB5-BBD3-E7203C9904ED}"/>
              </a:ext>
            </a:extLst>
          </p:cNvPr>
          <p:cNvSpPr/>
          <p:nvPr/>
        </p:nvSpPr>
        <p:spPr>
          <a:xfrm>
            <a:off x="395536" y="6350168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Linninger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AA,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Tangen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K, Hsu CY,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Frim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D, </a:t>
            </a:r>
            <a:r>
              <a:rPr lang="en-US" altLang="zh-CN" sz="2000" dirty="0" err="1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Rev. Fluid Mech. 2016. 48:219–57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360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6649B-8B7E-4E0B-B82F-72F3E8A4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Lymphatic System Flows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A61A2-5231-4CCB-9B8D-26CB36DFA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836613"/>
            <a:ext cx="5400600" cy="52459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F38877-462D-4817-83C7-632FD74E392D}"/>
              </a:ext>
            </a:extLst>
          </p:cNvPr>
          <p:cNvSpPr/>
          <p:nvPr/>
        </p:nvSpPr>
        <p:spPr>
          <a:xfrm>
            <a:off x="2483768" y="630932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Rev. Fluid Mech. 2018. 50:459–82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2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782CA-7DD3-4CBC-834A-7E86D926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8"/>
            <a:ext cx="9143999" cy="835025"/>
          </a:xfrm>
        </p:spPr>
        <p:txBody>
          <a:bodyPr/>
          <a:lstStyle/>
          <a:p>
            <a:r>
              <a:rPr lang="en-US" altLang="zh-CN" sz="2800" dirty="0"/>
              <a:t>Symmetry-Breaking Cilia-Driven Flow in Embryogenesis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3CC577-4A8A-4CA1-A4E5-E8B183D9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908720"/>
            <a:ext cx="3823566" cy="52765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C95603-4F4C-4704-9750-6BDCC071F0C5}"/>
              </a:ext>
            </a:extLst>
          </p:cNvPr>
          <p:cNvSpPr/>
          <p:nvPr/>
        </p:nvSpPr>
        <p:spPr>
          <a:xfrm>
            <a:off x="1907704" y="6309320"/>
            <a:ext cx="4878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Annu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. Rev. Fluid Mech. 2019. 51:105–28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90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8FDB7-4BA5-4884-ABF4-8E9FB4EB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8"/>
            <a:ext cx="9108504" cy="835025"/>
          </a:xfrm>
        </p:spPr>
        <p:txBody>
          <a:bodyPr/>
          <a:lstStyle/>
          <a:p>
            <a:r>
              <a:rPr lang="en-US" altLang="zh-CN" sz="3200" dirty="0"/>
              <a:t>Blood Flow and Transport in the Human Placenta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4AA54C-7DBE-4594-B65A-3CD29FF2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8" y="980728"/>
            <a:ext cx="8137152" cy="49994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C199B3-4D7D-4462-BA64-AE87458BA306}"/>
              </a:ext>
            </a:extLst>
          </p:cNvPr>
          <p:cNvSpPr/>
          <p:nvPr/>
        </p:nvSpPr>
        <p:spPr>
          <a:xfrm>
            <a:off x="1835696" y="6309320"/>
            <a:ext cx="49502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Annu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. Rev. Fluid Mech. 2019. 51:25–47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34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417F4-38BE-4561-9CF1-7AF808DF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 Fluid Mechanics of Cancer and Its Therapy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0D7283-C964-42EE-888D-C7543529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834"/>
            <a:ext cx="9144000" cy="41983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F1D208-9E7D-494B-98DD-88613916AC54}"/>
              </a:ext>
            </a:extLst>
          </p:cNvPr>
          <p:cNvSpPr/>
          <p:nvPr/>
        </p:nvSpPr>
        <p:spPr>
          <a:xfrm>
            <a:off x="658677" y="6309320"/>
            <a:ext cx="7848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Koumoutsakos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P, </a:t>
            </a:r>
            <a:r>
              <a:rPr lang="en-US" altLang="zh-C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Pivkin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I, </a:t>
            </a:r>
            <a:r>
              <a:rPr lang="en-US" altLang="zh-CN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Milde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F,</a:t>
            </a: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Annu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. Rev. Fluid Mech. 2013. 45:325–55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13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Dynamics of the Tear Film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EC12EF-8379-4004-B778-945A8AF9DAB2}"/>
              </a:ext>
            </a:extLst>
          </p:cNvPr>
          <p:cNvSpPr txBox="1"/>
          <p:nvPr/>
        </p:nvSpPr>
        <p:spPr>
          <a:xfrm>
            <a:off x="802693" y="6298541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Braun R J, 2012, Annual Review of Fluid Mechanics, 44: 267-97.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53F61D7-5D83-4F02-8D7A-D18E800745CE}"/>
              </a:ext>
            </a:extLst>
          </p:cNvPr>
          <p:cNvGrpSpPr/>
          <p:nvPr/>
        </p:nvGrpSpPr>
        <p:grpSpPr>
          <a:xfrm>
            <a:off x="1005180" y="908720"/>
            <a:ext cx="6591008" cy="4888572"/>
            <a:chOff x="878497" y="1135038"/>
            <a:chExt cx="6591008" cy="488857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AB76117-75AD-41E9-B21A-B54ECF3F5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497" y="1135038"/>
              <a:ext cx="6591008" cy="488857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8353113-A266-4F04-89D8-E4ECC5DE434C}"/>
                </a:ext>
              </a:extLst>
            </p:cNvPr>
            <p:cNvSpPr/>
            <p:nvPr/>
          </p:nvSpPr>
          <p:spPr>
            <a:xfrm>
              <a:off x="3844494" y="3628345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/>
                <a:t>眼角膜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C28D9DF-F668-470A-AB04-4C5E0480E8E7}"/>
                </a:ext>
              </a:extLst>
            </p:cNvPr>
            <p:cNvSpPr/>
            <p:nvPr/>
          </p:nvSpPr>
          <p:spPr>
            <a:xfrm>
              <a:off x="4351988" y="1233080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/>
                <a:t>粘液层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60F66-FAB9-4BBF-AE81-088B2BF43C2B}"/>
                </a:ext>
              </a:extLst>
            </p:cNvPr>
            <p:cNvSpPr/>
            <p:nvPr/>
          </p:nvSpPr>
          <p:spPr>
            <a:xfrm>
              <a:off x="4321547" y="5322852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/>
                <a:t>水层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8CC6B8-BA36-4571-AC26-40CC1568CA8D}"/>
                </a:ext>
              </a:extLst>
            </p:cNvPr>
            <p:cNvSpPr/>
            <p:nvPr/>
          </p:nvSpPr>
          <p:spPr>
            <a:xfrm>
              <a:off x="5918834" y="5322852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/>
                <a:t>脂质层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C607F-28FA-428E-A727-6A8E44FE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Fluid Mechanics of the Eye</a:t>
            </a:r>
            <a:endParaRPr lang="zh-CN" altLang="en-US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E035DE5E-962D-4E24-8846-33A84E83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196752"/>
            <a:ext cx="4680520" cy="409098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592928F-63FF-49CE-9D8A-BA65EFE9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340768"/>
            <a:ext cx="3456384" cy="382928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D10882F-54F9-482A-9413-0D10F0BE97C6}"/>
              </a:ext>
            </a:extLst>
          </p:cNvPr>
          <p:cNvSpPr txBox="1"/>
          <p:nvPr/>
        </p:nvSpPr>
        <p:spPr>
          <a:xfrm>
            <a:off x="190625" y="6309320"/>
            <a:ext cx="878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Siggers</a:t>
            </a:r>
            <a:r>
              <a:rPr lang="en-US" altLang="zh-CN" sz="2000" dirty="0"/>
              <a:t> JH, </a:t>
            </a:r>
            <a:r>
              <a:rPr lang="en-US" altLang="zh-CN" sz="2000" dirty="0" err="1"/>
              <a:t>Ethier</a:t>
            </a:r>
            <a:r>
              <a:rPr lang="en-US" altLang="zh-CN" sz="2000" dirty="0"/>
              <a:t> CR,</a:t>
            </a:r>
            <a:r>
              <a:rPr lang="zh-CN" altLang="en-US" sz="2000" dirty="0"/>
              <a:t> </a:t>
            </a:r>
            <a:r>
              <a:rPr lang="en-US" altLang="zh-CN" sz="2000" dirty="0"/>
              <a:t>2012, Annual Review of Fluid Mechanics, 44: 347-72.</a:t>
            </a:r>
          </a:p>
        </p:txBody>
      </p:sp>
    </p:spTree>
    <p:extLst>
      <p:ext uri="{BB962C8B-B14F-4D97-AF65-F5344CB8AC3E}">
        <p14:creationId xmlns:p14="http://schemas.microsoft.com/office/powerpoint/2010/main" val="391465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5C950-B5A3-4401-9F59-B71477A7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8"/>
            <a:ext cx="9144000" cy="835025"/>
          </a:xfrm>
        </p:spPr>
        <p:txBody>
          <a:bodyPr/>
          <a:lstStyle/>
          <a:p>
            <a:r>
              <a:rPr lang="en-US" altLang="zh-CN" sz="2400" dirty="0"/>
              <a:t>Airflow and Particle Transport in the Human Respiratory System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3D0F70-06E4-49EA-B13B-E76879FC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17234"/>
            <a:ext cx="7956376" cy="53350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69C58A-FD0B-4E47-9C3F-92964B4B6091}"/>
              </a:ext>
            </a:extLst>
          </p:cNvPr>
          <p:cNvSpPr/>
          <p:nvPr/>
        </p:nvSpPr>
        <p:spPr>
          <a:xfrm>
            <a:off x="521296" y="6309320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2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 </a:t>
            </a:r>
            <a:r>
              <a:rPr lang="de-DE" altLang="zh-CN" sz="2000" dirty="0" smtClean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Kleinstreuer </a:t>
            </a:r>
            <a:r>
              <a:rPr lang="de-DE" altLang="zh-CN" sz="2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Z. Zhang,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Annu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. Rev. Fluid Mech. 2010. 42:301–34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5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1B4D3-FECF-41AA-B9E1-2DC785F6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588"/>
            <a:ext cx="9108504" cy="835025"/>
          </a:xfrm>
        </p:spPr>
        <p:txBody>
          <a:bodyPr/>
          <a:lstStyle/>
          <a:p>
            <a:r>
              <a:rPr lang="en-US" altLang="zh-CN" sz="3200" dirty="0"/>
              <a:t>Fluid Dynamics of Human Phonation and Speech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A3577-1461-40D6-A24D-1A7B021A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08720"/>
            <a:ext cx="4272134" cy="48691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38B5F6-694D-41F1-826D-5309D30E7DA2}"/>
              </a:ext>
            </a:extLst>
          </p:cNvPr>
          <p:cNvSpPr/>
          <p:nvPr/>
        </p:nvSpPr>
        <p:spPr>
          <a:xfrm>
            <a:off x="2483768" y="6309320"/>
            <a:ext cx="4896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Rev. Fluid Mech. 2013. 45:437–67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89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82B4C-3722-4914-9870-2F829440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 Phenomena in the Inner Ear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83673B-A9AB-4B3B-9B77-BE9336C8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2736"/>
            <a:ext cx="7056784" cy="48424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71A7DA-CB9A-43C3-B910-8999736EA83F}"/>
              </a:ext>
            </a:extLst>
          </p:cNvPr>
          <p:cNvSpPr/>
          <p:nvPr/>
        </p:nvSpPr>
        <p:spPr>
          <a:xfrm>
            <a:off x="2339752" y="6381328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Rev. Fluid Mech. 2019. 51:487–510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56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402D4-14B2-4381-8725-CF429170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Pulse Wave Propagation in the Arterial Tree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3DD48E-8A90-4A34-9CF7-6F4BFE73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80728"/>
            <a:ext cx="2135141" cy="5173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602CE-0ACF-472F-B779-A400A2AE1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772816"/>
            <a:ext cx="4279260" cy="31578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B4D49D-4999-4A49-B394-85EF17C66F29}"/>
              </a:ext>
            </a:extLst>
          </p:cNvPr>
          <p:cNvSpPr/>
          <p:nvPr/>
        </p:nvSpPr>
        <p:spPr>
          <a:xfrm>
            <a:off x="251519" y="6247502"/>
            <a:ext cx="8712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 </a:t>
            </a:r>
            <a:r>
              <a:rPr lang="nl-NL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nl-NL" altLang="zh-CN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Vosse F N, Stergiopulos 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N,</a:t>
            </a:r>
            <a:r>
              <a:rPr lang="zh-CN" alt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2011,</a:t>
            </a:r>
            <a:r>
              <a: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 err="1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</a:t>
            </a:r>
            <a:r>
              <a:rPr lang="en-US" altLang="zh-CN" sz="2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Rev. Fluid Mech</a:t>
            </a:r>
            <a:r>
              <a:rPr lang="en-US" altLang="zh-CN" sz="2000" dirty="0" smtClean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43: 467-99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2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2B19E-766F-4F27-B315-98CF8979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8"/>
            <a:ext cx="9144000" cy="835025"/>
          </a:xfrm>
        </p:spPr>
        <p:txBody>
          <a:bodyPr/>
          <a:lstStyle/>
          <a:p>
            <a:r>
              <a:rPr lang="en-US" altLang="zh-CN" sz="2800" dirty="0"/>
              <a:t>Microfluidics to Mimic Blood Flow in Health and Disease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9BA3DC-8DB5-4846-AFAC-C879E0C5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52" y="908720"/>
            <a:ext cx="6939895" cy="52144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1720" y="630932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Annu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. Rev. Fluid Mech. 2018. 50:483–504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46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11C06-B40F-4A93-89F2-268D51AF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Blood Flow in the Microcirculation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A122CA-D66A-4FF3-A4F3-5A656B76C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7381081" cy="5208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2EFF71-AF86-4C1C-B245-6FB9DEE2C574}"/>
              </a:ext>
            </a:extLst>
          </p:cNvPr>
          <p:cNvSpPr/>
          <p:nvPr/>
        </p:nvSpPr>
        <p:spPr>
          <a:xfrm>
            <a:off x="1907704" y="6310725"/>
            <a:ext cx="5148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Annu</a:t>
            </a:r>
            <a:r>
              <a:rPr lang="en-US" altLang="zh-CN" sz="2000" dirty="0"/>
              <a:t>. Rev. Fluid Mech. 2017. 49:443–61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40907039"/>
      </p:ext>
    </p:extLst>
  </p:cSld>
  <p:clrMapOvr>
    <a:masterClrMapping/>
  </p:clrMapOvr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</Template>
  <TotalTime>6</TotalTime>
  <Words>293</Words>
  <Application>Microsoft Office PowerPoint</Application>
  <PresentationFormat>全屏显示(4:3)</PresentationFormat>
  <Paragraphs>34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Wingdings</vt:lpstr>
      <vt:lpstr>1_默认设计模板</vt:lpstr>
      <vt:lpstr>流体力学课程研讨题目</vt:lpstr>
      <vt:lpstr>Dynamics of the Tear Film</vt:lpstr>
      <vt:lpstr>Fluid Mechanics of the Eye</vt:lpstr>
      <vt:lpstr>Airflow and Particle Transport in the Human Respiratory System</vt:lpstr>
      <vt:lpstr>Fluid Dynamics of Human Phonation and Speech</vt:lpstr>
      <vt:lpstr>Flow Phenomena in the Inner Ear</vt:lpstr>
      <vt:lpstr>Pulse Wave Propagation in the Arterial Tree</vt:lpstr>
      <vt:lpstr>Microfluidics to Mimic Blood Flow in Health and Disease</vt:lpstr>
      <vt:lpstr>Blood Flow in the Microcirculation</vt:lpstr>
      <vt:lpstr>Fluid Mechanics of Heart Valves and Their Replacements</vt:lpstr>
      <vt:lpstr>Cerebrospinal Fluid Mechanics</vt:lpstr>
      <vt:lpstr>Lymphatic System Flows</vt:lpstr>
      <vt:lpstr>Symmetry-Breaking Cilia-Driven Flow in Embryogenesis</vt:lpstr>
      <vt:lpstr>Blood Flow and Transport in the Human Placenta</vt:lpstr>
      <vt:lpstr>The Fluid Mechanics of Cancer and Its Therapy</vt:lpstr>
    </vt:vector>
  </TitlesOfParts>
  <Company>TsingHua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Super_TAR</dc:creator>
  <cp:lastModifiedBy>XU</cp:lastModifiedBy>
  <cp:revision>790</cp:revision>
  <dcterms:created xsi:type="dcterms:W3CDTF">2002-01-10T06:48:13Z</dcterms:created>
  <dcterms:modified xsi:type="dcterms:W3CDTF">2019-03-25T02:56:02Z</dcterms:modified>
</cp:coreProperties>
</file>